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IBM Plex Sans"/>
      <p:regular r:id="rId17"/>
      <p:bold r:id="rId18"/>
      <p:italic r:id="rId19"/>
      <p:boldItalic r:id="rId20"/>
    </p:embeddedFont>
    <p:embeddedFont>
      <p:font typeface="Sora SemiBold"/>
      <p:regular r:id="rId21"/>
      <p:bold r:id="rId22"/>
    </p:embeddedFont>
    <p:embeddedFont>
      <p:font typeface="IBM Plex Sans Medium"/>
      <p:regular r:id="rId23"/>
      <p:bold r:id="rId24"/>
      <p:italic r:id="rId25"/>
      <p:boldItalic r:id="rId26"/>
    </p:embeddedFont>
    <p:embeddedFont>
      <p:font typeface="Sora Light"/>
      <p:regular r:id="rId27"/>
      <p:bold r:id="rId28"/>
    </p:embeddedFont>
    <p:embeddedFont>
      <p:font typeface="Sora ExtraLight"/>
      <p:regular r:id="rId29"/>
      <p:bold r:id="rId30"/>
    </p:embeddedFont>
    <p:embeddedFont>
      <p:font typeface="Sora"/>
      <p:regular r:id="rId31"/>
      <p:bold r:id="rId32"/>
    </p:embeddedFont>
    <p:embeddedFont>
      <p:font typeface="Sora Medium"/>
      <p:regular r:id="rId33"/>
      <p:bold r:id="rId34"/>
    </p:embeddedFont>
    <p:embeddedFont>
      <p:font typeface="IBM Plex Sans SemiBold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ra-regular.fntdata"/><Relationship Id="rId30" Type="http://schemas.openxmlformats.org/officeDocument/2006/relationships/font" Target="fonts/SoraExtraLight-bold.fntdata"/><Relationship Id="rId33" Type="http://schemas.openxmlformats.org/officeDocument/2006/relationships/font" Target="fonts/SoraMedium-regular.fntdata"/><Relationship Id="rId32" Type="http://schemas.openxmlformats.org/officeDocument/2006/relationships/font" Target="fonts/Sora-bold.fntdata"/><Relationship Id="rId35" Type="http://schemas.openxmlformats.org/officeDocument/2006/relationships/font" Target="fonts/IBMPlexSansSemiBold-regular.fntdata"/><Relationship Id="rId34" Type="http://schemas.openxmlformats.org/officeDocument/2006/relationships/font" Target="fonts/SoraMedium-bold.fntdata"/><Relationship Id="rId37" Type="http://schemas.openxmlformats.org/officeDocument/2006/relationships/font" Target="fonts/IBMPlexSansSemiBold-italic.fntdata"/><Relationship Id="rId36" Type="http://schemas.openxmlformats.org/officeDocument/2006/relationships/font" Target="fonts/IBMPlexSansSemiBold-bold.fntdata"/><Relationship Id="rId38" Type="http://schemas.openxmlformats.org/officeDocument/2006/relationships/font" Target="fonts/IBMPlexSansSemiBold-boldItalic.fntdata"/><Relationship Id="rId20" Type="http://schemas.openxmlformats.org/officeDocument/2006/relationships/font" Target="fonts/IBMPlexSans-boldItalic.fntdata"/><Relationship Id="rId22" Type="http://schemas.openxmlformats.org/officeDocument/2006/relationships/font" Target="fonts/SoraSemiBold-bold.fntdata"/><Relationship Id="rId21" Type="http://schemas.openxmlformats.org/officeDocument/2006/relationships/font" Target="fonts/SoraSemiBold-regular.fntdata"/><Relationship Id="rId24" Type="http://schemas.openxmlformats.org/officeDocument/2006/relationships/font" Target="fonts/IBMPlexSansMedium-bold.fntdata"/><Relationship Id="rId23" Type="http://schemas.openxmlformats.org/officeDocument/2006/relationships/font" Target="fonts/IBMPlexSansMedium-regular.fntdata"/><Relationship Id="rId26" Type="http://schemas.openxmlformats.org/officeDocument/2006/relationships/font" Target="fonts/IBMPlexSansMedium-boldItalic.fntdata"/><Relationship Id="rId25" Type="http://schemas.openxmlformats.org/officeDocument/2006/relationships/font" Target="fonts/IBMPlexSansMedium-italic.fntdata"/><Relationship Id="rId28" Type="http://schemas.openxmlformats.org/officeDocument/2006/relationships/font" Target="fonts/SoraLight-bold.fntdata"/><Relationship Id="rId27" Type="http://schemas.openxmlformats.org/officeDocument/2006/relationships/font" Target="fonts/SoraLight-regular.fntdata"/><Relationship Id="rId29" Type="http://schemas.openxmlformats.org/officeDocument/2006/relationships/font" Target="fonts/SoraExtra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IBMPlexSans-regular.fntdata"/><Relationship Id="rId16" Type="http://schemas.openxmlformats.org/officeDocument/2006/relationships/slide" Target="slides/slide11.xml"/><Relationship Id="rId19" Type="http://schemas.openxmlformats.org/officeDocument/2006/relationships/font" Target="fonts/IBMPlexSans-italic.fntdata"/><Relationship Id="rId18" Type="http://schemas.openxmlformats.org/officeDocument/2006/relationships/font" Target="fonts/IBMPlexSans-bold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36d6d26d7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36d6d26d7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36d6d26d79d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36d6d26d79d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36d6d26d79d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36d6d26d79d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36d6d26d79d_0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36d6d26d79d_0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36d6d26d79d_0_8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36d6d26d79d_0_8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36d6d26d79d_0_1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36d6d26d79d_0_1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6d6d26d79d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6d6d26d79d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6d6d26d79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36d6d26d79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6d6d26d79d_0_1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6d6d26d79d_0_1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36d6d26d79d_0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36d6d26d79d_0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36d6d26d79d_0_15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36d6d26d79d_0_15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" name="Google Shape;14;p2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5" name="Google Shape;15;p2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6" name="Google Shape;16;p2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7" name="Google Shape;17;p2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9" name="Google Shape;19;p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" name="Google Shape;20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3" name="Google Shape;23;p2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8" name="Google Shape;28;p2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33" name="Google Shape;33;p2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34" name="Google Shape;34;p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36" name="Google Shape;36;p2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" name="Google Shape;37;p2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4" name="Google Shape;244;p11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45" name="Google Shape;245;p11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46" name="Google Shape;246;p11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7" name="Google Shape;247;p11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49" name="Google Shape;249;p11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1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11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11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11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11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55" name="Google Shape;255;p11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256" name="Google Shape;256;p11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57" name="Google Shape;257;p11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58" name="Google Shape;258;p11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2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1" name="Google Shape;261;p12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262" name="Google Shape;262;p12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3" name="Google Shape;263;p12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264" name="Google Shape;264;p12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12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6" name="Google Shape;266;p12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12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12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12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1" name="Google Shape;271;p12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72" name="Google Shape;272;p12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3" name="Google Shape;273;p1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74" name="Google Shape;274;p12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75" name="Google Shape;275;p12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78" name="Google Shape;278;p13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279" name="Google Shape;279;p13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280" name="Google Shape;280;p13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281" name="Google Shape;281;p13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2" name="Google Shape;282;p13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3" name="Google Shape;283;p13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4" name="Google Shape;284;p13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13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286" name="Google Shape;286;p13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7" name="Google Shape;287;p13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4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0" name="Google Shape;290;p14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291" name="Google Shape;291;p14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292" name="Google Shape;292;p14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293" name="Google Shape;29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4" name="Google Shape;29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5" name="Google Shape;29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6" name="Google Shape;296;p14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97" name="Google Shape;297;p14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298" name="Google Shape;298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99" name="Google Shape;299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02" name="Google Shape;302;p14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03" name="Google Shape;303;p1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07" name="Google Shape;307;p14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08" name="Google Shape;308;p14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09" name="Google Shape;309;p14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14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1" name="Google Shape;311;p1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2" name="Google Shape;312;p1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5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5" name="Google Shape;315;p1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5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6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0" name="Google Shape;320;p16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5" name="Google Shape;325;p16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26" name="Google Shape;326;p1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16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8" name="Google Shape;328;p16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29" name="Google Shape;329;p16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0" name="Google Shape;330;p16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2" name="Google Shape;332;p16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3" name="Google Shape;333;p16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4" name="Google Shape;334;p16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35" name="Google Shape;335;p16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6" name="Google Shape;336;p16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7" name="Google Shape;337;p16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38" name="Google Shape;338;p16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39" name="Google Shape;339;p16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7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17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4" name="Google Shape;344;p17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5" name="Google Shape;345;p17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46" name="Google Shape;346;p17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7" name="Google Shape;347;p17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8" name="Google Shape;348;p17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49" name="Google Shape;349;p17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0" name="Google Shape;350;p17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51" name="Google Shape;351;p17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2" name="Google Shape;352;p17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17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4" name="Google Shape;354;p17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5" name="Google Shape;355;p17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6" name="Google Shape;356;p17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17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8" name="Google Shape;358;p17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17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17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17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8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4" name="Google Shape;364;p18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18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66" name="Google Shape;366;p18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367" name="Google Shape;367;p18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68" name="Google Shape;368;p18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9" name="Google Shape;369;p18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0" name="Google Shape;370;p18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1" name="Google Shape;371;p18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2" name="Google Shape;372;p18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3" name="Google Shape;373;p18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74" name="Google Shape;374;p1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5" name="Google Shape;375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6" name="Google Shape;376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77" name="Google Shape;377;p18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78" name="Google Shape;378;p18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79" name="Google Shape;379;p1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0" name="Google Shape;380;p1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1" name="Google Shape;381;p1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82" name="Google Shape;382;p1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83" name="Google Shape;383;p18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4" name="Google Shape;384;p18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5" name="Google Shape;385;p18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18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18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388" name="Google Shape;388;p18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89" name="Google Shape;389;p18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0" name="Google Shape;390;p18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1" name="Google Shape;391;p18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92" name="Google Shape;392;p18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3" name="Google Shape;393;p18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394" name="Google Shape;394;p18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5" name="Google Shape;395;p18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6" name="Google Shape;396;p18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9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9" name="Google Shape;399;p19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0" name="Google Shape;400;p19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1" name="Google Shape;401;p19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2" name="Google Shape;402;p19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3" name="Google Shape;403;p19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04" name="Google Shape;404;p19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5" name="Google Shape;405;p19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6" name="Google Shape;406;p19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19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19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19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19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1" name="Google Shape;411;p19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19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3" name="Google Shape;413;p19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4" name="Google Shape;414;p19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15" name="Google Shape;415;p19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18" name="Google Shape;418;p20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19" name="Google Shape;419;p20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20" name="Google Shape;420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1" name="Google Shape;421;p20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2" name="Google Shape;422;p20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3" name="Google Shape;423;p20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4" name="Google Shape;424;p20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5" name="Google Shape;425;p20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26" name="Google Shape;426;p20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7" name="Google Shape;427;p20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8" name="Google Shape;428;p20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29" name="Google Shape;429;p20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0" name="Google Shape;430;p20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1" name="Google Shape;431;p20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0" name="Google Shape;40;p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5" name="Google Shape;45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6" name="Google Shape;46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7" name="Google Shape;47;p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" name="Google Shape;48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" name="Google Shape;49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" name="Google Shape;53;p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" name="Google Shape;54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" name="Google Shape;57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9" name="Google Shape;59;p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0" name="Google Shape;60;p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" name="Google Shape;62;p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" name="Google Shape;63;p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" name="Google Shape;64;p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5" name="Google Shape;65;p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" name="Google Shape;66;p3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8" name="Google Shape;68;p3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" name="Google Shape;69;p3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" name="Google Shape;70;p3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" name="Google Shape;71;p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2" name="Google Shape;72;p3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3" name="Google Shape;73;p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21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34" name="Google Shape;434;p21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35" name="Google Shape;435;p21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6" name="Google Shape;436;p21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7" name="Google Shape;437;p21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8" name="Google Shape;438;p21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9" name="Google Shape;439;p21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0" name="Google Shape;440;p21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41" name="Google Shape;441;p21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2" name="Google Shape;442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3" name="Google Shape;443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4" name="Google Shape;444;p21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45" name="Google Shape;445;p21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46" name="Google Shape;446;p2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7" name="Google Shape;447;p2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8" name="Google Shape;448;p2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49" name="Google Shape;449;p2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50" name="Google Shape;450;p2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21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2" name="Google Shape;452;p21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1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54" name="Google Shape;454;p21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5" name="Google Shape;455;p21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456" name="Google Shape;456;p2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22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59" name="Google Shape;459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60" name="Google Shape;460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1" name="Google Shape;461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2" name="Google Shape;462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3" name="Google Shape;463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4" name="Google Shape;464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65" name="Google Shape;465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66" name="Google Shape;466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7" name="Google Shape;467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8" name="Google Shape;468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69" name="Google Shape;469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70" name="Google Shape;470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71" name="Google Shape;471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2" name="Google Shape;472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3" name="Google Shape;473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74" name="Google Shape;474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75" name="Google Shape;475;p22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2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7" name="Google Shape;477;p22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2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479" name="Google Shape;479;p22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0" name="Google Shape;480;p22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22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22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3" name="Google Shape;483;p22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4" name="Google Shape;484;p22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5" name="Google Shape;485;p22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6" name="Google Shape;486;p22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7" name="Google Shape;487;p22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88" name="Google Shape;488;p22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89" name="Google Shape;489;p22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0" name="Google Shape;490;p22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1" name="Google Shape;491;p22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92" name="Google Shape;492;p22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3" name="Google Shape;493;p2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5" name="Google Shape;495;p23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496" name="Google Shape;496;p23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497" name="Google Shape;497;p23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498" name="Google Shape;498;p23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9" name="Google Shape;499;p23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0" name="Google Shape;500;p23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1" name="Google Shape;501;p23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23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3" name="Google Shape;503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4" name="Google Shape;50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6" name="Google Shape;50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7" name="Google Shape;50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9" name="Google Shape;509;p23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10" name="Google Shape;510;p23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2" name="Google Shape;51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3" name="Google Shape;51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5" name="Google Shape;515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6" name="Google Shape;51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8" name="Google Shape;518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9" name="Google Shape;519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0" name="Google Shape;520;p23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21" name="Google Shape;521;p23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22" name="Google Shape;522;p23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23" name="Google Shape;523;p23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24" name="Google Shape;524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5" name="Google Shape;525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6" name="Google Shape;526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7" name="Google Shape;527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8" name="Google Shape;528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29" name="Google Shape;529;p23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0" name="Google Shape;530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1" name="Google Shape;531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2" name="Google Shape;532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3" name="Google Shape;533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35" name="Google Shape;535;p23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6" name="Google Shape;536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7" name="Google Shape;537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1" name="Google Shape;541;p23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2" name="Google Shape;542;p23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3" name="Google Shape;543;p23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23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23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23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47" name="Google Shape;547;p23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48" name="Google Shape;548;p23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49" name="Google Shape;549;p23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50" name="Google Shape;550;p2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1" name="Google Shape;551;p2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2" name="Google Shape;552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3" name="Google Shape;553;p23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54" name="Google Shape;554;p2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5" name="Google Shape;555;p2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6" name="Google Shape;556;p2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7" name="Google Shape;557;p2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8" name="Google Shape;558;p2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59" name="Google Shape;559;p2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0" name="Google Shape;560;p2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1" name="Google Shape;561;p2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2" name="Google Shape;562;p2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3" name="Google Shape;563;p2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64" name="Google Shape;564;p23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4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7" name="Google Shape;567;p24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568" name="Google Shape;568;p24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24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0" name="Google Shape;570;p24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1" name="Google Shape;571;p24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2" name="Google Shape;572;p24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3" name="Google Shape;573;p24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74" name="Google Shape;574;p2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5" name="Google Shape;575;p24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6" name="Google Shape;576;p24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77" name="Google Shape;577;p24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8" name="Google Shape;578;p24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79" name="Google Shape;579;p24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0" name="Google Shape;580;p24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1" name="Google Shape;581;p24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2" name="Google Shape;582;p24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3" name="Google Shape;583;p24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5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6" name="Google Shape;586;p25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87" name="Google Shape;587;p25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88" name="Google Shape;588;p25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9" name="Google Shape;589;p25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90" name="Google Shape;590;p2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1" name="Google Shape;591;p25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2" name="Google Shape;592;p25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4" name="Google Shape;594;p26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595" name="Google Shape;595;p26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596" name="Google Shape;596;p26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7" name="Google Shape;597;p26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598" name="Google Shape;598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599" name="Google Shape;599;p26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00" name="Google Shape;600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1" name="Google Shape;601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2" name="Google Shape;602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3" name="Google Shape;603;p26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04" name="Google Shape;604;p26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5" name="Google Shape;605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6" name="Google Shape;606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07" name="Google Shape;607;p26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08" name="Google Shape;608;p26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09" name="Google Shape;60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10" name="Google Shape;610;p26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11" name="Google Shape;611;p2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2" name="Google Shape;612;p26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3" name="Google Shape;613;p26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14" name="Google Shape;614;p26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15" name="Google Shape;615;p26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16" name="Google Shape;616;p26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7" name="Google Shape;617;p26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8" name="Google Shape;618;p26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19" name="Google Shape;619;p26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0" name="Google Shape;620;p26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1" name="Google Shape;621;p26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22" name="Google Shape;622;p2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27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25" name="Google Shape;625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26" name="Google Shape;626;p27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27" name="Google Shape;627;p2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29" name="Google Shape;629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30" name="Google Shape;630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1" name="Google Shape;631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2" name="Google Shape;632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33" name="Google Shape;633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34" name="Google Shape;63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35" name="Google Shape;63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36" name="Google Shape;636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37" name="Google Shape;637;p27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38" name="Google Shape;638;p27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3" name="Google Shape;643;p27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4" name="Google Shape;644;p27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45" name="Google Shape;645;p27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46" name="Google Shape;646;p27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47" name="Google Shape;647;p27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48" name="Google Shape;648;p27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49" name="Google Shape;649;p27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50" name="Google Shape;650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1" name="Google Shape;651;p27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52" name="Google Shape;652;p27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53" name="Google Shape;653;p27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54" name="Google Shape;654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5" name="Google Shape;655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6" name="Google Shape;656;p27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57" name="Google Shape;657;p27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58" name="Google Shape;658;p27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59" name="Google Shape;659;p27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60" name="Google Shape;660;p27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1" name="Google Shape;661;p27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2" name="Google Shape;662;p27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63" name="Google Shape;663;p27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664" name="Google Shape;664;p27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27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6" name="Google Shape;666;p27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67" name="Google Shape;667;p27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68" name="Google Shape;668;p27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69" name="Google Shape;669;p27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0" name="Google Shape;670;p27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1" name="Google Shape;671;p27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72" name="Google Shape;672;p27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28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5" name="Google Shape;675;p28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6" name="Google Shape;676;p28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77" name="Google Shape;677;p28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678" name="Google Shape;678;p28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679" name="Google Shape;679;p28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680" name="Google Shape;680;p28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1" name="Google Shape;681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2" name="Google Shape;682;p28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683" name="Google Shape;683;p28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7" name="Google Shape;687;p28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688" name="Google Shape;688;p2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9" name="Google Shape;689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1" name="Google Shape;691;p28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692" name="Google Shape;692;p28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3" name="Google Shape;693;p28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4" name="Google Shape;694;p2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2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2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7" name="Google Shape;697;p28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8" name="Google Shape;698;p28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9" name="Google Shape;699;p28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0" name="Google Shape;700;p28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01" name="Google Shape;701;p2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2" name="Google Shape;702;p28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03" name="Google Shape;703;p28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04" name="Google Shape;704;p28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5" name="Google Shape;705;p28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" name="Google Shape;706;p28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8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2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9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1" name="Google Shape;711;p29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2" name="Google Shape;712;p29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3" name="Google Shape;713;p29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14" name="Google Shape;714;p29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5" name="Google Shape;715;p2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716" name="Google Shape;716;p2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7" name="Google Shape;717;p29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18" name="Google Shape;718;p29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19" name="Google Shape;719;p29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1" name="Google Shape;721;p29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2" name="Google Shape;722;p29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6" name="Google Shape;726;p29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27" name="Google Shape;727;p2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0" name="Google Shape;730;p29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1" name="Google Shape;731;p29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2" name="Google Shape;732;p29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3" name="Google Shape;733;p2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2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29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36" name="Google Shape;736;p29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7" name="Google Shape;737;p29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8" name="Google Shape;738;p29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39" name="Google Shape;739;p29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0" name="Google Shape;740;p29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29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5" name="Google Shape;745;p29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8" name="Google Shape;748;p29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0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2" name="Google Shape;752;p30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53" name="Google Shape;753;p30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54" name="Google Shape;754;p30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55" name="Google Shape;755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6" name="Google Shape;756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7" name="Google Shape;757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8" name="Google Shape;758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59" name="Google Shape;759;p30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60" name="Google Shape;760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1" name="Google Shape;76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2" name="Google Shape;76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3" name="Google Shape;76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4" name="Google Shape;76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65" name="Google Shape;765;p30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766" name="Google Shape;766;p30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7" name="Google Shape;767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8" name="Google Shape;768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9" name="Google Shape;769;p30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70" name="Google Shape;770;p30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771" name="Google Shape;771;p30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2" name="Google Shape;772;p30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3" name="Google Shape;773;p30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4" name="Google Shape;774;p30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775" name="Google Shape;775;p30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76" name="Google Shape;776;p30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7" name="Google Shape;777;p30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8" name="Google Shape;778;p30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779" name="Google Shape;779;p30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0" name="Google Shape;780;p30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1" name="Google Shape;781;p30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2" name="Google Shape;782;p30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3" name="Google Shape;783;p30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4" name="Google Shape;784;p30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5" name="Google Shape;785;p30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3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4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76" name="Google Shape;76;p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77" name="Google Shape;77;p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8" name="Google Shape;78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9" name="Google Shape;79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" name="Google Shape;81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2" name="Google Shape;82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3" name="Google Shape;83;p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4" name="Google Shape;84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5" name="Google Shape;85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6" name="Google Shape;86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7" name="Google Shape;87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" name="Google Shape;89;p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0" name="Google Shape;90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2" name="Google Shape;92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3" name="Google Shape;93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5" name="Google Shape;95;p4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" name="Google Shape;96;p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" name="Google Shape;98;p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" name="Google Shape;99;p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1" name="Google Shape;101;p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2" name="Google Shape;102;p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" name="Google Shape;103;p4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" name="Google Shape;104;p4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6" name="Google Shape;106;p4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4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8" name="Google Shape;108;p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89" name="Google Shape;789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4" name="Google Shape;79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7" name="Google Shape;797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98" name="Google Shape;798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3" name="Google Shape;803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8" name="Google Shape;80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9" name="Google Shape;80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5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11" name="Google Shape;111;p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12" name="Google Shape;112;p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3" name="Google Shape;113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18" name="Google Shape;118;p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19" name="Google Shape;119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4" name="Google Shape;124;p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5" name="Google Shape;125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0" name="Google Shape;130;p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1" name="Google Shape;131;p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36" name="Google Shape;136;p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37" name="Google Shape;137;p5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38" name="Google Shape;138;p5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39" name="Google Shape;139;p5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3" name="Google Shape;143;p5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44" name="Google Shape;14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48" name="Google Shape;148;p5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158" name="Google Shape;158;p5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159" name="Google Shape;159;p5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160" name="Google Shape;160;p5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161" name="Google Shape;161;p5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162" name="Google Shape;162;p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5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64" name="Google Shape;164;p5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65" name="Google Shape;165;p5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4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15" name="Google Shape;815;p4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6" name="Google Shape;816;p4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7" name="Google Shape;817;p4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8" name="Google Shape;818;p4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19" name="Google Shape;819;p4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20" name="Google Shape;820;p4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3" name="Google Shape;823;p4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4" name="Google Shape;824;p4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27" name="Google Shape;827;p4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8" name="Google Shape;828;p4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29" name="Google Shape;829;p4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0" name="Google Shape;830;p4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3" name="Google Shape;833;p4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34" name="Google Shape;834;p4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5" name="Google Shape;835;p4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6" name="Google Shape;836;p4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7" name="Google Shape;837;p4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38" name="Google Shape;838;p4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1" name="Google Shape;841;p4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3" name="Google Shape;843;p4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4" name="Google Shape;844;p4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5" name="Google Shape;845;p4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6" name="Google Shape;846;p4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4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8" name="Google Shape;848;p4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1" name="Google Shape;851;p4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4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4" name="Google Shape;854;p4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5" name="Google Shape;855;p4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56" name="Google Shape;856;p4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57" name="Google Shape;8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8" name="Google Shape;858;p4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9" name="Google Shape;859;p4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4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2" name="Google Shape;862;p4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3" name="Google Shape;863;p4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4" name="Google Shape;864;p4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5" name="Google Shape;865;p4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866" name="Google Shape;866;p4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7" name="Google Shape;867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8" name="Google Shape;868;p4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9" name="Google Shape;869;p4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0" name="Google Shape;870;p4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4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5" name="Google Shape;875;p5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6" name="Google Shape;876;p5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7" name="Google Shape;877;p5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8" name="Google Shape;878;p5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79" name="Google Shape;879;p5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0" name="Google Shape;880;p5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1" name="Google Shape;881;p5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2" name="Google Shape;882;p5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883" name="Google Shape;883;p5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8" name="Google Shape;168;p6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69" name="Google Shape;169;p6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0" name="Google Shape;170;p6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71" name="Google Shape;171;p6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72" name="Google Shape;172;p6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6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6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6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6" name="Google Shape;176;p6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7" name="Google Shape;177;p6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78" name="Google Shape;178;p6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179" name="Google Shape;179;p6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0" name="Google Shape;180;p6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181" name="Google Shape;181;p6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83" name="Google Shape;183;p6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6" name="Google Shape;186;p7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7" name="Google Shape;187;p7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88" name="Google Shape;188;p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7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190" name="Google Shape;190;p7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94" name="Google Shape;194;p8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195" name="Google Shape;195;p8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196" name="Google Shape;196;p8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02" name="Google Shape;202;p8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03" name="Google Shape;203;p8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5" name="Google Shape;205;p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6" name="Google Shape;206;p8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7" name="Google Shape;207;p8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08" name="Google Shape;208;p8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09" name="Google Shape;209;p8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8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1" name="Google Shape;211;p8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2" name="Google Shape;212;p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3" name="Google Shape;213;p8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14" name="Google Shape;214;p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7" name="Google Shape;217;p9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8" name="Google Shape;218;p9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19" name="Google Shape;219;p9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0" name="Google Shape;220;p9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10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23" name="Google Shape;223;p1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24" name="Google Shape;224;p1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6" name="Google Shape;226;p1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7" name="Google Shape;227;p1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28" name="Google Shape;228;p1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29" name="Google Shape;229;p1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30" name="Google Shape;230;p1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34" name="Google Shape;234;p1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35" name="Google Shape;235;p1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39" name="Google Shape;239;p1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40" name="Google Shape;240;p10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41" name="Google Shape;241;p1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6LS4feWue38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51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Anany Sharma</a:t>
            </a:r>
            <a:endParaRPr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SWE Resident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89" name="Google Shape;889;p51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Project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Presentation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6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96" name="Google Shape;996;p6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60"/>
          <p:cNvSpPr txBox="1"/>
          <p:nvPr>
            <p:ph type="title"/>
          </p:nvPr>
        </p:nvSpPr>
        <p:spPr>
          <a:xfrm>
            <a:off x="115025" y="9315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998" name="Google Shape;998;p60"/>
          <p:cNvSpPr txBox="1"/>
          <p:nvPr>
            <p:ph idx="1" type="subTitle"/>
          </p:nvPr>
        </p:nvSpPr>
        <p:spPr>
          <a:xfrm>
            <a:off x="228600" y="2673325"/>
            <a:ext cx="3759600" cy="51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Implementing more tools from the Zerodha API to server an all around experience. Implementing strategies just through natural language would be a game changer. 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Creating a Custom Chat Interface as a MCP Client for enhanced security and privacy of users.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Integrating outside tools from X, macroeconomic news to capture sentiments and make trades well before the crowd just using the chat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61"/>
          <p:cNvSpPr txBox="1"/>
          <p:nvPr>
            <p:ph type="title"/>
          </p:nvPr>
        </p:nvSpPr>
        <p:spPr>
          <a:xfrm>
            <a:off x="2662050" y="1569925"/>
            <a:ext cx="38199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52"/>
          <p:cNvSpPr txBox="1"/>
          <p:nvPr>
            <p:ph type="title"/>
          </p:nvPr>
        </p:nvSpPr>
        <p:spPr>
          <a:xfrm>
            <a:off x="113600" y="610800"/>
            <a:ext cx="4865400" cy="12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self == team.lead</a:t>
            </a:r>
            <a:endParaRPr sz="5400"/>
          </a:p>
        </p:txBody>
      </p:sp>
      <p:sp>
        <p:nvSpPr>
          <p:cNvPr id="895" name="Google Shape;895;p52"/>
          <p:cNvSpPr txBox="1"/>
          <p:nvPr>
            <p:ph idx="1" type="subTitle"/>
          </p:nvPr>
        </p:nvSpPr>
        <p:spPr>
          <a:xfrm>
            <a:off x="6329375" y="2090844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Anany Sharma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SWE Resident</a:t>
            </a:r>
            <a:endParaRPr/>
          </a:p>
        </p:txBody>
      </p:sp>
      <p:pic>
        <p:nvPicPr>
          <p:cNvPr id="896" name="Google Shape;89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400" y="176450"/>
            <a:ext cx="2022601" cy="1863451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52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898" name="Google Shape;898;p52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52"/>
          <p:cNvSpPr txBox="1"/>
          <p:nvPr/>
        </p:nvSpPr>
        <p:spPr>
          <a:xfrm>
            <a:off x="178550" y="390100"/>
            <a:ext cx="4064400" cy="1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00" name="Google Shape;900;p52"/>
          <p:cNvSpPr txBox="1"/>
          <p:nvPr>
            <p:ph idx="4294967295" type="subTitle"/>
          </p:nvPr>
        </p:nvSpPr>
        <p:spPr>
          <a:xfrm>
            <a:off x="5636300" y="2500325"/>
            <a:ext cx="2086800" cy="24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Experienced AI software engineer with expertise in machine learning, computer vision, and system design. Contributed to edge AI,RAG, and holds a patent for crowd detection, aiming for senior roles.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3"/>
          <p:cNvSpPr txBox="1"/>
          <p:nvPr>
            <p:ph idx="3" type="title"/>
          </p:nvPr>
        </p:nvSpPr>
        <p:spPr>
          <a:xfrm>
            <a:off x="115025" y="471075"/>
            <a:ext cx="39417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906" name="Google Shape;906;p53"/>
          <p:cNvSpPr txBox="1"/>
          <p:nvPr>
            <p:ph idx="17" type="title"/>
          </p:nvPr>
        </p:nvSpPr>
        <p:spPr>
          <a:xfrm>
            <a:off x="228600" y="4748070"/>
            <a:ext cx="1939200" cy="189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07" name="Google Shape;907;p5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08" name="Google Shape;908;p53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5</a:t>
            </a:r>
            <a:r>
              <a:rPr b="0" lang="en"/>
              <a:t>. Struggle</a:t>
            </a:r>
            <a:endParaRPr b="0"/>
          </a:p>
        </p:txBody>
      </p:sp>
      <p:sp>
        <p:nvSpPr>
          <p:cNvPr id="909" name="Google Shape;909;p53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53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4</a:t>
            </a:r>
            <a:r>
              <a:rPr b="0" lang="en"/>
              <a:t>. Demo</a:t>
            </a:r>
            <a:endParaRPr b="0"/>
          </a:p>
        </p:txBody>
      </p:sp>
      <p:sp>
        <p:nvSpPr>
          <p:cNvPr id="911" name="Google Shape;911;p53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53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3. Diagram</a:t>
            </a:r>
            <a:endParaRPr b="0"/>
          </a:p>
        </p:txBody>
      </p:sp>
      <p:sp>
        <p:nvSpPr>
          <p:cNvPr id="913" name="Google Shape;913;p53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53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2</a:t>
            </a:r>
            <a:r>
              <a:rPr b="0" lang="en"/>
              <a:t>. Solution</a:t>
            </a:r>
            <a:endParaRPr b="0"/>
          </a:p>
        </p:txBody>
      </p:sp>
      <p:sp>
        <p:nvSpPr>
          <p:cNvPr id="915" name="Google Shape;915;p53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53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1. Problem</a:t>
            </a:r>
            <a:endParaRPr b="0"/>
          </a:p>
        </p:txBody>
      </p:sp>
      <p:sp>
        <p:nvSpPr>
          <p:cNvPr id="917" name="Google Shape;917;p53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53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6. Future</a:t>
            </a:r>
            <a:endParaRPr b="0"/>
          </a:p>
        </p:txBody>
      </p:sp>
      <p:sp>
        <p:nvSpPr>
          <p:cNvPr id="919" name="Google Shape;919;p53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54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LLM-Powered Autonomous Trading via Custom MCP Server</a:t>
            </a:r>
            <a:endParaRPr/>
          </a:p>
        </p:txBody>
      </p:sp>
      <p:sp>
        <p:nvSpPr>
          <p:cNvPr id="925" name="Google Shape;925;p54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Retail traders face challenges with manual, time-consuming market analysis and emotional trading.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This AI-powered MCP server with GitHub Copilot automates trading, provides instant insights, and manages portfolios through natural language, eliminating manual effort and emotional bias.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0" name="Google Shape;930;p55"/>
          <p:cNvCxnSpPr/>
          <p:nvPr/>
        </p:nvCxnSpPr>
        <p:spPr>
          <a:xfrm>
            <a:off x="682863" y="2676625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1" name="Google Shape;931;p55"/>
          <p:cNvSpPr/>
          <p:nvPr/>
        </p:nvSpPr>
        <p:spPr>
          <a:xfrm>
            <a:off x="2350300" y="2496026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2" name="Google Shape;932;p55"/>
          <p:cNvSpPr/>
          <p:nvPr/>
        </p:nvSpPr>
        <p:spPr>
          <a:xfrm>
            <a:off x="4215088" y="2496026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3" name="Google Shape;933;p55"/>
          <p:cNvSpPr/>
          <p:nvPr/>
        </p:nvSpPr>
        <p:spPr>
          <a:xfrm>
            <a:off x="621400" y="2496026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4" name="Google Shape;934;p55"/>
          <p:cNvSpPr/>
          <p:nvPr/>
        </p:nvSpPr>
        <p:spPr>
          <a:xfrm>
            <a:off x="6089013" y="2496033"/>
            <a:ext cx="361200" cy="361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85775" rotWithShape="0" algn="bl" dir="7800000" dist="7620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5" name="Google Shape;935;p55"/>
          <p:cNvSpPr/>
          <p:nvPr/>
        </p:nvSpPr>
        <p:spPr>
          <a:xfrm>
            <a:off x="7730567" y="2263523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6" name="Google Shape;936;p5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37" name="Google Shape;937;p55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</a:t>
            </a:r>
            <a:endParaRPr/>
          </a:p>
        </p:txBody>
      </p:sp>
      <p:sp>
        <p:nvSpPr>
          <p:cNvPr id="938" name="Google Shape;938;p55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2</a:t>
            </a:r>
            <a:endParaRPr/>
          </a:p>
        </p:txBody>
      </p:sp>
      <p:sp>
        <p:nvSpPr>
          <p:cNvPr id="939" name="Google Shape;939;p55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3</a:t>
            </a:r>
            <a:endParaRPr/>
          </a:p>
        </p:txBody>
      </p:sp>
      <p:sp>
        <p:nvSpPr>
          <p:cNvPr id="940" name="Google Shape;940;p55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4</a:t>
            </a:r>
            <a:endParaRPr/>
          </a:p>
        </p:txBody>
      </p:sp>
      <p:sp>
        <p:nvSpPr>
          <p:cNvPr id="941" name="Google Shape;941;p55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942" name="Google Shape;942;p55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about MCP, frameworks, Integration platforms and scalability.</a:t>
            </a:r>
            <a:endParaRPr/>
          </a:p>
        </p:txBody>
      </p:sp>
      <p:sp>
        <p:nvSpPr>
          <p:cNvPr id="943" name="Google Shape;943;p55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44" name="Google Shape;944;p55"/>
          <p:cNvSpPr txBox="1"/>
          <p:nvPr>
            <p:ph type="title"/>
          </p:nvPr>
        </p:nvSpPr>
        <p:spPr>
          <a:xfrm>
            <a:off x="115025" y="502775"/>
            <a:ext cx="5829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sp>
        <p:nvSpPr>
          <p:cNvPr id="945" name="Google Shape;945;p55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sample MCP in an end to end setting to understand the workflow and architecture</a:t>
            </a:r>
            <a:endParaRPr/>
          </a:p>
        </p:txBody>
      </p:sp>
      <p:sp>
        <p:nvSpPr>
          <p:cNvPr id="946" name="Google Shape;946;p55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Integrating API’s with server and creating a whole ecosystem of server tools to solve and automate the problem</a:t>
            </a:r>
            <a:endParaRPr/>
          </a:p>
        </p:txBody>
      </p:sp>
      <p:sp>
        <p:nvSpPr>
          <p:cNvPr id="947" name="Google Shape;947;p55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Ideation</a:t>
            </a:r>
            <a:r>
              <a:rPr lang="en"/>
              <a:t> and brainstorming about a suitable and viable </a:t>
            </a:r>
            <a:r>
              <a:rPr lang="en"/>
              <a:t>use case</a:t>
            </a:r>
            <a:r>
              <a:rPr lang="en"/>
              <a:t> to build a MCP server on.</a:t>
            </a:r>
            <a:endParaRPr/>
          </a:p>
        </p:txBody>
      </p:sp>
      <p:sp>
        <p:nvSpPr>
          <p:cNvPr id="948" name="Google Shape;948;p55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 traders are able to efficiently place their bets on stocks based on LLM reasoning and basic research.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3" name="Google Shape;95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5475" y="0"/>
            <a:ext cx="9389875" cy="567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57"/>
          <p:cNvSpPr txBox="1"/>
          <p:nvPr>
            <p:ph type="title"/>
          </p:nvPr>
        </p:nvSpPr>
        <p:spPr>
          <a:xfrm>
            <a:off x="115025" y="502775"/>
            <a:ext cx="41838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959" name="Google Shape;959;p5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60" name="Google Shape;960;p57"/>
          <p:cNvSpPr txBox="1"/>
          <p:nvPr>
            <p:ph idx="1" type="body"/>
          </p:nvPr>
        </p:nvSpPr>
        <p:spPr>
          <a:xfrm>
            <a:off x="4723825" y="1378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MCP (Model Context Protocol)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Context Protocol (MCP)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an open standard designed to bridge the gap between AI systems (like large language models such as those powering GitHub Copilot) and external tools, databases, and services. Think of it like a universal adapter or a USB-C port for AI integrations.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How it solves the problem?</a:t>
            </a: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 (Model Context Protocol)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MCP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solves complex AI-tool integration by providing a standardized communication protocol. It allows AIs like GitHub Copilot to discover and execute external tools (e.g., Zerodha Kite API) and access real-time context. This eliminates fragmented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integrations, context loss, and limited real-world interaction, enabling seamless, dynamic automation for tasks like trading.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57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58"/>
          <p:cNvSpPr/>
          <p:nvPr/>
        </p:nvSpPr>
        <p:spPr>
          <a:xfrm flipH="1" rot="10800000">
            <a:off x="3820750" y="2732038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67" name="Google Shape;967;p58"/>
          <p:cNvSpPr/>
          <p:nvPr/>
        </p:nvSpPr>
        <p:spPr>
          <a:xfrm flipH="1" rot="10800000">
            <a:off x="3820750" y="3540963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68" name="Google Shape;968;p58"/>
          <p:cNvSpPr/>
          <p:nvPr/>
        </p:nvSpPr>
        <p:spPr>
          <a:xfrm>
            <a:off x="228600" y="2127275"/>
            <a:ext cx="739800" cy="419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69" name="Google Shape;969;p58"/>
          <p:cNvSpPr/>
          <p:nvPr/>
        </p:nvSpPr>
        <p:spPr>
          <a:xfrm>
            <a:off x="228600" y="2936226"/>
            <a:ext cx="739800" cy="419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0" name="Google Shape;970;p58"/>
          <p:cNvSpPr/>
          <p:nvPr/>
        </p:nvSpPr>
        <p:spPr>
          <a:xfrm>
            <a:off x="228600" y="3745177"/>
            <a:ext cx="739800" cy="4194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1" name="Google Shape;971;p58"/>
          <p:cNvSpPr/>
          <p:nvPr/>
        </p:nvSpPr>
        <p:spPr>
          <a:xfrm flipH="1" rot="10800000">
            <a:off x="3820750" y="1949113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2" name="Google Shape;972;p58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about MCP, how to implement and learn about </a:t>
            </a:r>
            <a:r>
              <a:rPr lang="en"/>
              <a:t>available</a:t>
            </a:r>
            <a:r>
              <a:rPr lang="en"/>
              <a:t> frameworks.</a:t>
            </a:r>
            <a:endParaRPr/>
          </a:p>
        </p:txBody>
      </p:sp>
      <p:sp>
        <p:nvSpPr>
          <p:cNvPr id="973" name="Google Shape;973;p58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Blogs from AI Engineers, reviewed existing MCP server implementation. Watched Youtube tutorials of how to </a:t>
            </a:r>
            <a:r>
              <a:rPr lang="en"/>
              <a:t>implement</a:t>
            </a:r>
            <a:r>
              <a:rPr lang="en"/>
              <a:t> an MCP server.</a:t>
            </a:r>
            <a:endParaRPr/>
          </a:p>
        </p:txBody>
      </p:sp>
      <p:sp>
        <p:nvSpPr>
          <p:cNvPr id="974" name="Google Shape;974;p58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Brainstormed about scenarios where users lack control due to complex integration and where AI lacks real time context,etc </a:t>
            </a:r>
            <a:endParaRPr/>
          </a:p>
        </p:txBody>
      </p:sp>
      <p:sp>
        <p:nvSpPr>
          <p:cNvPr id="975" name="Google Shape;975;p58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still not to sure if Claude Desktop supports remote MCP integration but found github co-pilot doing it so I implemented it.</a:t>
            </a:r>
            <a:endParaRPr/>
          </a:p>
        </p:txBody>
      </p:sp>
      <p:sp>
        <p:nvSpPr>
          <p:cNvPr id="976" name="Google Shape;976;p58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Potential challenge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977" name="Google Shape;977;p58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How I responded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978" name="Google Shape;978;p58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real world pain points where MCP can make things efficient and user convenient</a:t>
            </a:r>
            <a:endParaRPr/>
          </a:p>
        </p:txBody>
      </p:sp>
      <p:sp>
        <p:nvSpPr>
          <p:cNvPr id="979" name="Google Shape;979;p58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remote MCP server on different clients</a:t>
            </a:r>
            <a:endParaRPr/>
          </a:p>
        </p:txBody>
      </p:sp>
      <p:sp>
        <p:nvSpPr>
          <p:cNvPr id="980" name="Google Shape;980;p58"/>
          <p:cNvSpPr txBox="1"/>
          <p:nvPr>
            <p:ph idx="15" type="title"/>
          </p:nvPr>
        </p:nvSpPr>
        <p:spPr>
          <a:xfrm>
            <a:off x="228600" y="4773281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81" name="Google Shape;981;p58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982" name="Google Shape;982;p58"/>
          <p:cNvSpPr txBox="1"/>
          <p:nvPr>
            <p:ph idx="13" type="title"/>
          </p:nvPr>
        </p:nvSpPr>
        <p:spPr>
          <a:xfrm>
            <a:off x="115025" y="502775"/>
            <a:ext cx="64404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Struggles</a:t>
            </a:r>
            <a:endParaRPr/>
          </a:p>
        </p:txBody>
      </p:sp>
      <p:sp>
        <p:nvSpPr>
          <p:cNvPr id="983" name="Google Shape;983;p58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984" name="Google Shape;984;p58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985" name="Google Shape;985;p58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e you ready to revolutionize your stock trading? This video unveils a powerful demonstration of how I've integrated a custom Model Context Protocol (MCP) server with GitHub Copilot to create an intelligent, automated trading assistant right within your development environment!&#10;&#10;Watch as GitHub Copilot, powered by real-time market data, seamlessly executes trading actions, provides instant market insights, and manages portfolio details – all through natural language commands. This isn't just a coding assistant; it's a dynamic AI companion for the modern trader, capable of interacting with external systems.&#10;&#10;What you'll see in this demo:&#10;&#10;Intelligent Trade Execution: See GitHub Copilot buy and sell stocks on the market by understanding your intent, not just keywords.&#10;&#10;Personalized Portfolio Management: Check your profile details, trade history, and portfolio performance directly through Copilot.&#10;&#10;The Power of Model Context Protocol (MCP): Understand how MCP bridges the gap between Copilot's intelligence and external systems, making these powerful automations possible.&#10;&#10;Under the Hood (Tech Stack):&#10;&#10;Next.js &amp; TypeScript: The robust and scalable foundation for the custom MCP server.&#10;&#10;Vercel: Seamless deployment of the remote MCP server for reliable, high-performance interaction.&#10;&#10;GitHub Copilot: Used in building this innovative solution, demonstrating AI-assisted development.&#10;&#10;Streamable HTTP Protocol: The efficient communication backbone for real-time context and actions.&#10;&#10;Zerodha Kite API: The engine for fetching live market data and executing trades on the Indian stock market.&#10;&#10;This demo highlights the incredible potential of combining large language models with external tools for highly specific, real-world applications." id="990" name="Google Shape;990;p59" title="Automate Your Trading: GitHub Copilot with AI-Powered Model Context Protocol (MCP) Demo!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75" y="139663"/>
            <a:ext cx="8647400" cy="486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